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83" r:id="rId4"/>
    <p:sldId id="272" r:id="rId5"/>
    <p:sldId id="279" r:id="rId6"/>
    <p:sldId id="278" r:id="rId7"/>
    <p:sldId id="276" r:id="rId8"/>
    <p:sldId id="277" r:id="rId9"/>
    <p:sldId id="273" r:id="rId10"/>
    <p:sldId id="274" r:id="rId11"/>
    <p:sldId id="275" r:id="rId12"/>
    <p:sldId id="282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102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-102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24491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37307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063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3371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1896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8738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3152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0640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17988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40191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102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06F4C-EBC7-4DFE-906E-8EDFDAC5D810}" type="datetimeFigureOut">
              <a:rPr lang="pt-BR" smtClean="0"/>
              <a:pPr/>
              <a:t>16/11/2015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D9F0F-24CA-481E-8E86-15252E64B98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1020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19" descr="pedaçosVERM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45583" y="0"/>
            <a:ext cx="6858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linha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9067" y="0"/>
            <a:ext cx="84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903090" y="0"/>
            <a:ext cx="628891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429477" y="1116211"/>
            <a:ext cx="6323269" cy="28315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altLang="pt-BR" sz="6600" b="1" dirty="0" smtClean="0">
                <a:solidFill>
                  <a:srgbClr val="EE345B"/>
                </a:solidFill>
              </a:rPr>
              <a:t>ALIADOS</a:t>
            </a:r>
          </a:p>
          <a:p>
            <a:pPr algn="ctr"/>
            <a:r>
              <a:rPr lang="pt-BR" altLang="pt-BR" sz="3200" dirty="0" smtClean="0">
                <a:solidFill>
                  <a:srgbClr val="A6A6A6"/>
                </a:solidFill>
              </a:rPr>
              <a:t>AMPLIFICAÇÃO EM REDES SOCIAIS</a:t>
            </a:r>
          </a:p>
          <a:p>
            <a:pPr algn="ctr"/>
            <a:r>
              <a:rPr lang="pt-BR" altLang="pt-BR" sz="3200" dirty="0" smtClean="0">
                <a:solidFill>
                  <a:srgbClr val="A6A6A6"/>
                </a:solidFill>
              </a:rPr>
              <a:t>REPORT SETEMBRO/OUTUBRO/2015</a:t>
            </a:r>
          </a:p>
          <a:p>
            <a:pPr algn="ctr"/>
            <a:r>
              <a:rPr lang="pt-BR" altLang="pt-BR" sz="3200" dirty="0" smtClean="0">
                <a:solidFill>
                  <a:srgbClr val="A6A6A6"/>
                </a:solidFill>
              </a:rPr>
              <a:t>Investimento MÍDIA</a:t>
            </a:r>
          </a:p>
          <a:p>
            <a:pPr algn="ctr"/>
            <a:r>
              <a:rPr lang="pt-BR" altLang="pt-BR" sz="1600" dirty="0" smtClean="0">
                <a:solidFill>
                  <a:srgbClr val="A6A6A6"/>
                </a:solidFill>
              </a:rPr>
              <a:t>Dados de </a:t>
            </a:r>
            <a:r>
              <a:rPr lang="pt-BR" altLang="pt-BR" sz="1600" dirty="0" smtClean="0">
                <a:solidFill>
                  <a:srgbClr val="A6A6A6"/>
                </a:solidFill>
              </a:rPr>
              <a:t>02/09 </a:t>
            </a:r>
            <a:r>
              <a:rPr lang="pt-BR" altLang="pt-BR" sz="1600" dirty="0" smtClean="0">
                <a:solidFill>
                  <a:srgbClr val="A6A6A6"/>
                </a:solidFill>
              </a:rPr>
              <a:t>a 31/10/2015</a:t>
            </a:r>
            <a:endParaRPr lang="pt-BR" altLang="pt-BR" sz="1600" b="1" dirty="0" smtClean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57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ident unlimited 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7" name="Retângulo 16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457076" y="1073524"/>
            <a:ext cx="8290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Posts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3159" y="1951745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POST &gt;</a:t>
            </a:r>
            <a:endParaRPr lang="pt-BR" sz="1100" dirty="0"/>
          </a:p>
        </p:txBody>
      </p:sp>
      <p:sp>
        <p:nvSpPr>
          <p:cNvPr id="10" name="Retângulo 9"/>
          <p:cNvSpPr/>
          <p:nvPr/>
        </p:nvSpPr>
        <p:spPr>
          <a:xfrm>
            <a:off x="53158" y="2291102"/>
            <a:ext cx="145281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000" b="1" dirty="0" smtClean="0">
                <a:solidFill>
                  <a:srgbClr val="EE345B"/>
                </a:solidFill>
              </a:rPr>
              <a:t>SHOW SANTO ANDRÉ &gt;</a:t>
            </a:r>
            <a:endParaRPr lang="pt-BR" sz="1000" dirty="0"/>
          </a:p>
        </p:txBody>
      </p:sp>
      <p:sp>
        <p:nvSpPr>
          <p:cNvPr id="11" name="Retângulo 10"/>
          <p:cNvSpPr/>
          <p:nvPr/>
        </p:nvSpPr>
        <p:spPr>
          <a:xfrm>
            <a:off x="53157" y="2649216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SHOIW GUARUJÁ &gt;</a:t>
            </a:r>
            <a:endParaRPr lang="pt-BR" sz="1100" dirty="0"/>
          </a:p>
        </p:txBody>
      </p:sp>
      <p:sp>
        <p:nvSpPr>
          <p:cNvPr id="12" name="Retângulo 11"/>
          <p:cNvSpPr/>
          <p:nvPr/>
        </p:nvSpPr>
        <p:spPr>
          <a:xfrm>
            <a:off x="53156" y="3018481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POST &gt;</a:t>
            </a:r>
            <a:endParaRPr lang="pt-BR" sz="1100" dirty="0"/>
          </a:p>
        </p:txBody>
      </p:sp>
      <p:sp>
        <p:nvSpPr>
          <p:cNvPr id="13" name="Retângulo 12"/>
          <p:cNvSpPr/>
          <p:nvPr/>
        </p:nvSpPr>
        <p:spPr>
          <a:xfrm>
            <a:off x="53155" y="3355847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RÁDIO &gt;</a:t>
            </a:r>
            <a:endParaRPr lang="pt-BR" sz="1100" dirty="0"/>
          </a:p>
        </p:txBody>
      </p:sp>
      <p:sp>
        <p:nvSpPr>
          <p:cNvPr id="14" name="Retângulo 13"/>
          <p:cNvSpPr/>
          <p:nvPr/>
        </p:nvSpPr>
        <p:spPr>
          <a:xfrm>
            <a:off x="53154" y="3714479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GUARUJÁ &gt;</a:t>
            </a:r>
            <a:endParaRPr lang="pt-BR" sz="1100" dirty="0"/>
          </a:p>
        </p:txBody>
      </p:sp>
      <p:sp>
        <p:nvSpPr>
          <p:cNvPr id="15" name="Retângulo 14"/>
          <p:cNvSpPr/>
          <p:nvPr/>
        </p:nvSpPr>
        <p:spPr>
          <a:xfrm>
            <a:off x="53153" y="4073629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GUARUJÁ &gt;</a:t>
            </a:r>
            <a:endParaRPr lang="pt-BR" sz="1100" dirty="0"/>
          </a:p>
        </p:txBody>
      </p:sp>
      <p:sp>
        <p:nvSpPr>
          <p:cNvPr id="16" name="Retângulo 15"/>
          <p:cNvSpPr/>
          <p:nvPr/>
        </p:nvSpPr>
        <p:spPr>
          <a:xfrm>
            <a:off x="53152" y="4398290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TV &gt;</a:t>
            </a:r>
            <a:endParaRPr lang="pt-BR" sz="1100" dirty="0"/>
          </a:p>
        </p:txBody>
      </p:sp>
      <p:sp>
        <p:nvSpPr>
          <p:cNvPr id="20" name="Retângulo 19"/>
          <p:cNvSpPr/>
          <p:nvPr/>
        </p:nvSpPr>
        <p:spPr>
          <a:xfrm>
            <a:off x="53151" y="4757440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RÁDIO &gt;</a:t>
            </a:r>
            <a:endParaRPr lang="pt-BR" sz="1100" dirty="0"/>
          </a:p>
        </p:txBody>
      </p:sp>
      <p:sp>
        <p:nvSpPr>
          <p:cNvPr id="21" name="Retângulo 20"/>
          <p:cNvSpPr/>
          <p:nvPr/>
        </p:nvSpPr>
        <p:spPr>
          <a:xfrm>
            <a:off x="53150" y="5105439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RÁDIO &gt;</a:t>
            </a:r>
            <a:endParaRPr lang="pt-BR" sz="1100" dirty="0"/>
          </a:p>
        </p:txBody>
      </p:sp>
      <p:sp>
        <p:nvSpPr>
          <p:cNvPr id="22" name="Retângulo 21"/>
          <p:cNvSpPr/>
          <p:nvPr/>
        </p:nvSpPr>
        <p:spPr>
          <a:xfrm>
            <a:off x="53149" y="5458052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SANTOS &gt;</a:t>
            </a:r>
            <a:endParaRPr lang="pt-BR" sz="1100" dirty="0"/>
          </a:p>
        </p:txBody>
      </p:sp>
      <p:sp>
        <p:nvSpPr>
          <p:cNvPr id="23" name="Retângulo 22"/>
          <p:cNvSpPr/>
          <p:nvPr/>
        </p:nvSpPr>
        <p:spPr>
          <a:xfrm>
            <a:off x="53149" y="5805951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SANTOS &gt;</a:t>
            </a:r>
            <a:endParaRPr lang="pt-BR" sz="11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/>
          <a:srcRect l="618" t="35086" r="18025" b="14346"/>
          <a:stretch/>
        </p:blipFill>
        <p:spPr>
          <a:xfrm>
            <a:off x="1505966" y="1906728"/>
            <a:ext cx="10686034" cy="4151177"/>
          </a:xfrm>
          <a:prstGeom prst="rect">
            <a:avLst/>
          </a:prstGeom>
        </p:spPr>
      </p:pic>
      <p:sp>
        <p:nvSpPr>
          <p:cNvPr id="25" name="Retângulo 24"/>
          <p:cNvSpPr/>
          <p:nvPr/>
        </p:nvSpPr>
        <p:spPr>
          <a:xfrm>
            <a:off x="5717014" y="655954"/>
            <a:ext cx="6474986" cy="417570"/>
          </a:xfrm>
          <a:prstGeom prst="rect">
            <a:avLst/>
          </a:prstGeom>
          <a:solidFill>
            <a:srgbClr val="EE345B"/>
          </a:solidFill>
          <a:ln>
            <a:solidFill>
              <a:srgbClr val="EE34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/>
              <a:t>JULHO/AGOSTO/2015 – 27 posts com mídia (Ticados)</a:t>
            </a:r>
          </a:p>
        </p:txBody>
      </p:sp>
    </p:spTree>
    <p:extLst>
      <p:ext uri="{BB962C8B-B14F-4D97-AF65-F5344CB8AC3E}">
        <p14:creationId xmlns:p14="http://schemas.microsoft.com/office/powerpoint/2010/main" xmlns="" val="276328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ident unlimited 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7" name="Retângulo 16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457076" y="1073524"/>
            <a:ext cx="8290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Posts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9" y="2168203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SP &gt;</a:t>
            </a:r>
            <a:endParaRPr lang="pt-BR" sz="1100" dirty="0"/>
          </a:p>
        </p:txBody>
      </p:sp>
      <p:sp>
        <p:nvSpPr>
          <p:cNvPr id="10" name="Retângulo 9"/>
          <p:cNvSpPr/>
          <p:nvPr/>
        </p:nvSpPr>
        <p:spPr>
          <a:xfrm>
            <a:off x="8" y="2537468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VÍDEO &gt;</a:t>
            </a:r>
            <a:endParaRPr lang="pt-BR" sz="1100" dirty="0"/>
          </a:p>
        </p:txBody>
      </p:sp>
      <p:sp>
        <p:nvSpPr>
          <p:cNvPr id="11" name="Retângulo 10"/>
          <p:cNvSpPr/>
          <p:nvPr/>
        </p:nvSpPr>
        <p:spPr>
          <a:xfrm>
            <a:off x="7" y="2906733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TV &gt;</a:t>
            </a:r>
            <a:endParaRPr lang="pt-BR" sz="1100" dirty="0"/>
          </a:p>
        </p:txBody>
      </p:sp>
      <p:sp>
        <p:nvSpPr>
          <p:cNvPr id="12" name="Retângulo 11"/>
          <p:cNvSpPr/>
          <p:nvPr/>
        </p:nvSpPr>
        <p:spPr>
          <a:xfrm>
            <a:off x="6" y="3244099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POST &gt;</a:t>
            </a:r>
            <a:endParaRPr lang="pt-BR" sz="11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/>
          <a:srcRect l="988" t="35877" r="19505" b="47333"/>
          <a:stretch/>
        </p:blipFill>
        <p:spPr>
          <a:xfrm>
            <a:off x="1591732" y="2154483"/>
            <a:ext cx="10600268" cy="1399104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5717014" y="655954"/>
            <a:ext cx="6474986" cy="417570"/>
          </a:xfrm>
          <a:prstGeom prst="rect">
            <a:avLst/>
          </a:prstGeom>
          <a:solidFill>
            <a:srgbClr val="EE345B"/>
          </a:solidFill>
          <a:ln>
            <a:solidFill>
              <a:srgbClr val="EE34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/>
              <a:t>JULHO/AGOSTO/2015 – 27 posts com mídia (Ticados)</a:t>
            </a:r>
          </a:p>
        </p:txBody>
      </p:sp>
    </p:spTree>
    <p:extLst>
      <p:ext uri="{BB962C8B-B14F-4D97-AF65-F5344CB8AC3E}">
        <p14:creationId xmlns:p14="http://schemas.microsoft.com/office/powerpoint/2010/main" xmlns="" val="211570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19" descr="pedaçosVERM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45583" y="0"/>
            <a:ext cx="6858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linha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9067" y="0"/>
            <a:ext cx="84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903090" y="0"/>
            <a:ext cx="628891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620009" y="1116211"/>
            <a:ext cx="5942203" cy="3570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altLang="pt-BR" sz="6600" b="1" dirty="0" smtClean="0">
                <a:solidFill>
                  <a:srgbClr val="EE345B"/>
                </a:solidFill>
              </a:rPr>
              <a:t>ALIADOS</a:t>
            </a:r>
          </a:p>
          <a:p>
            <a:pPr algn="ctr"/>
            <a:r>
              <a:rPr lang="pt-BR" altLang="pt-BR" sz="3200" dirty="0" smtClean="0">
                <a:solidFill>
                  <a:srgbClr val="A6A6A6"/>
                </a:solidFill>
              </a:rPr>
              <a:t>AMPLIFICAÇÃO EM REDES SOCIAIS</a:t>
            </a:r>
          </a:p>
          <a:p>
            <a:pPr algn="ctr"/>
            <a:r>
              <a:rPr lang="pt-BR" altLang="pt-BR" sz="3200" dirty="0" smtClean="0">
                <a:solidFill>
                  <a:srgbClr val="A6A6A6"/>
                </a:solidFill>
              </a:rPr>
              <a:t>REPORT JULHO/AGOSTO/2015</a:t>
            </a:r>
          </a:p>
          <a:p>
            <a:pPr algn="ctr"/>
            <a:r>
              <a:rPr lang="pt-BR" altLang="pt-BR" sz="3200" dirty="0" smtClean="0">
                <a:solidFill>
                  <a:srgbClr val="A6A6A6"/>
                </a:solidFill>
              </a:rPr>
              <a:t>Investimento MÍDIA</a:t>
            </a:r>
          </a:p>
          <a:p>
            <a:pPr algn="ctr"/>
            <a:r>
              <a:rPr lang="pt-BR" altLang="pt-BR" sz="1600" dirty="0" smtClean="0">
                <a:solidFill>
                  <a:srgbClr val="A6A6A6"/>
                </a:solidFill>
              </a:rPr>
              <a:t>Dados de </a:t>
            </a:r>
            <a:r>
              <a:rPr lang="pt-BR" altLang="pt-BR" sz="1600" dirty="0" smtClean="0">
                <a:solidFill>
                  <a:srgbClr val="A6A6A6"/>
                </a:solidFill>
              </a:rPr>
              <a:t>02/09 </a:t>
            </a:r>
            <a:r>
              <a:rPr lang="pt-BR" altLang="pt-BR" sz="1600" dirty="0" smtClean="0">
                <a:solidFill>
                  <a:srgbClr val="A6A6A6"/>
                </a:solidFill>
              </a:rPr>
              <a:t>a </a:t>
            </a:r>
            <a:r>
              <a:rPr lang="pt-BR" altLang="pt-BR" sz="1600" dirty="0" smtClean="0">
                <a:solidFill>
                  <a:srgbClr val="A6A6A6"/>
                </a:solidFill>
              </a:rPr>
              <a:t>31/10/2015</a:t>
            </a:r>
            <a:endParaRPr lang="pt-BR" altLang="pt-BR" sz="1600" dirty="0" smtClean="0">
              <a:solidFill>
                <a:srgbClr val="A6A6A6"/>
              </a:solidFill>
            </a:endParaRPr>
          </a:p>
          <a:p>
            <a:pPr algn="ctr"/>
            <a:endParaRPr lang="pt-BR" altLang="pt-BR" sz="1600" b="1" dirty="0">
              <a:solidFill>
                <a:srgbClr val="A6A6A6"/>
              </a:solidFill>
            </a:endParaRPr>
          </a:p>
          <a:p>
            <a:pPr algn="ctr"/>
            <a:r>
              <a:rPr lang="pt-BR" altLang="pt-BR" sz="3200" b="1" dirty="0" smtClean="0">
                <a:solidFill>
                  <a:srgbClr val="A6A6A6"/>
                </a:solidFill>
              </a:rPr>
              <a:t>OBRIGADO!</a:t>
            </a:r>
            <a:endParaRPr lang="pt-BR" altLang="pt-BR" sz="1600" b="1" dirty="0" smtClean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174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856"/>
          <a:stretch/>
        </p:blipFill>
        <p:spPr>
          <a:xfrm>
            <a:off x="0" y="0"/>
            <a:ext cx="12192000" cy="6841671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612041" y="2269709"/>
            <a:ext cx="2939027" cy="1385877"/>
          </a:xfrm>
          <a:prstGeom prst="rect">
            <a:avLst/>
          </a:prstGeom>
          <a:solidFill>
            <a:srgbClr val="EE345B"/>
          </a:solidFill>
          <a:ln>
            <a:solidFill>
              <a:srgbClr val="EE34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 smtClean="0"/>
              <a:t>Investimento total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 smtClean="0"/>
              <a:t>Destaques </a:t>
            </a:r>
            <a:r>
              <a:rPr lang="pt-BR" sz="1600" dirty="0" smtClean="0"/>
              <a:t>de investimento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600" dirty="0" smtClean="0"/>
              <a:t>Posts com </a:t>
            </a:r>
            <a:r>
              <a:rPr lang="pt-BR" sz="1600" dirty="0" smtClean="0"/>
              <a:t>investimento</a:t>
            </a:r>
            <a:endParaRPr lang="pt-BR" sz="1600" dirty="0"/>
          </a:p>
        </p:txBody>
      </p:sp>
      <p:sp>
        <p:nvSpPr>
          <p:cNvPr id="10" name="Retângulo 9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457076" y="1073524"/>
            <a:ext cx="8290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Agenda do </a:t>
            </a:r>
            <a:r>
              <a:rPr lang="pt-BR" b="1" dirty="0" err="1" smtClean="0">
                <a:solidFill>
                  <a:schemeClr val="bg1"/>
                </a:solidFill>
              </a:rPr>
              <a:t>Report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254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76" t="17529" r="3758" b="5155"/>
          <a:stretch/>
        </p:blipFill>
        <p:spPr>
          <a:xfrm>
            <a:off x="-65314" y="-16330"/>
            <a:ext cx="12311743" cy="685800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5499733" y="751116"/>
            <a:ext cx="6474986" cy="2112830"/>
          </a:xfrm>
          <a:prstGeom prst="rect">
            <a:avLst/>
          </a:prstGeom>
          <a:solidFill>
            <a:srgbClr val="EE34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Valor </a:t>
            </a:r>
            <a:r>
              <a:rPr lang="pt-BR" sz="3200" b="1" dirty="0"/>
              <a:t>total </a:t>
            </a:r>
            <a:r>
              <a:rPr lang="pt-BR" sz="3200" b="1" dirty="0" smtClean="0"/>
              <a:t>investido no período </a:t>
            </a:r>
            <a:r>
              <a:rPr lang="pt-BR" sz="3200" b="1" dirty="0" smtClean="0"/>
              <a:t>de 01/05/15 a 31/10/15</a:t>
            </a:r>
            <a:endParaRPr lang="pt-BR" sz="3200" dirty="0" smtClean="0"/>
          </a:p>
          <a:p>
            <a:pPr algn="ctr"/>
            <a:r>
              <a:rPr lang="pt-BR" sz="3200" b="1" dirty="0" smtClean="0"/>
              <a:t>R$2.914,00</a:t>
            </a:r>
            <a:endParaRPr lang="pt-BR" sz="3200" dirty="0" smtClean="0"/>
          </a:p>
        </p:txBody>
      </p:sp>
      <p:sp>
        <p:nvSpPr>
          <p:cNvPr id="8" name="Retângulo 7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9" name="Retângulo 8"/>
          <p:cNvSpPr/>
          <p:nvPr/>
        </p:nvSpPr>
        <p:spPr>
          <a:xfrm>
            <a:off x="457076" y="1073524"/>
            <a:ext cx="8290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Investimento </a:t>
            </a:r>
            <a:r>
              <a:rPr lang="pt-BR" b="1" dirty="0" smtClean="0">
                <a:solidFill>
                  <a:schemeClr val="bg1"/>
                </a:solidFill>
              </a:rPr>
              <a:t>total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501213" y="2865482"/>
            <a:ext cx="6474986" cy="211283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Valor </a:t>
            </a:r>
            <a:r>
              <a:rPr lang="pt-BR" sz="3200" b="1" dirty="0"/>
              <a:t>total </a:t>
            </a:r>
            <a:r>
              <a:rPr lang="pt-BR" sz="3200" b="1" dirty="0" smtClean="0"/>
              <a:t>investido no período de</a:t>
            </a:r>
          </a:p>
          <a:p>
            <a:pPr algn="ctr"/>
            <a:r>
              <a:rPr lang="pt-BR" sz="3200" b="1" dirty="0" smtClean="0"/>
              <a:t>02/09/15 a 31/10/15</a:t>
            </a:r>
          </a:p>
          <a:p>
            <a:pPr algn="ctr"/>
            <a:r>
              <a:rPr lang="pt-BR" sz="3200" b="1" dirty="0" smtClean="0"/>
              <a:t>R$854,77</a:t>
            </a:r>
            <a:endParaRPr lang="pt-BR" sz="3200" dirty="0" smtClean="0"/>
          </a:p>
        </p:txBody>
      </p:sp>
      <p:sp>
        <p:nvSpPr>
          <p:cNvPr id="10" name="Retângulo 9"/>
          <p:cNvSpPr/>
          <p:nvPr/>
        </p:nvSpPr>
        <p:spPr>
          <a:xfrm>
            <a:off x="5510090" y="4971494"/>
            <a:ext cx="6474986" cy="654885"/>
          </a:xfrm>
          <a:prstGeom prst="rect">
            <a:avLst/>
          </a:prstGeom>
          <a:solidFill>
            <a:srgbClr val="EE34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Valor para investir em Novembro:</a:t>
            </a:r>
            <a:r>
              <a:rPr lang="pt-BR" dirty="0" smtClean="0"/>
              <a:t> </a:t>
            </a:r>
            <a:r>
              <a:rPr lang="pt-BR" sz="3200" b="1" dirty="0" smtClean="0"/>
              <a:t>R$86,00</a:t>
            </a:r>
            <a:endParaRPr lang="pt-B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85620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ident unlimited 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8" name="Retângulo 17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57076" y="1073524"/>
            <a:ext cx="829037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Destaque de investimento 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chemeClr val="bg1"/>
                </a:solidFill>
              </a:rPr>
              <a:t>Via monitoramento observamos a 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Escritora/</a:t>
            </a:r>
            <a:r>
              <a:rPr lang="pt-BR" b="1" dirty="0" err="1" smtClean="0">
                <a:solidFill>
                  <a:schemeClr val="bg1"/>
                </a:solidFill>
              </a:rPr>
              <a:t>webcelebridade</a:t>
            </a:r>
            <a:r>
              <a:rPr lang="pt-BR" b="1" dirty="0" smtClean="0">
                <a:solidFill>
                  <a:schemeClr val="bg1"/>
                </a:solidFill>
              </a:rPr>
              <a:t> Isabela Freitas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postando no </a:t>
            </a:r>
            <a:r>
              <a:rPr lang="pt-BR" b="1" dirty="0" err="1" smtClean="0">
                <a:solidFill>
                  <a:schemeClr val="bg1"/>
                </a:solidFill>
              </a:rPr>
              <a:t>twitter</a:t>
            </a:r>
            <a:r>
              <a:rPr lang="pt-BR" b="1" dirty="0" smtClean="0">
                <a:solidFill>
                  <a:schemeClr val="bg1"/>
                </a:solidFill>
              </a:rPr>
              <a:t> “Esquece”, trouxemos 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o conteúdo para a </a:t>
            </a:r>
            <a:r>
              <a:rPr lang="pt-BR" b="1" dirty="0" err="1" smtClean="0">
                <a:solidFill>
                  <a:schemeClr val="bg1"/>
                </a:solidFill>
              </a:rPr>
              <a:t>fan</a:t>
            </a:r>
            <a:r>
              <a:rPr lang="pt-BR" b="1" dirty="0" smtClean="0">
                <a:solidFill>
                  <a:schemeClr val="bg1"/>
                </a:solidFill>
              </a:rPr>
              <a:t> </a:t>
            </a:r>
            <a:r>
              <a:rPr lang="pt-BR" b="1" dirty="0" err="1" smtClean="0">
                <a:solidFill>
                  <a:schemeClr val="bg1"/>
                </a:solidFill>
              </a:rPr>
              <a:t>page</a:t>
            </a:r>
            <a:r>
              <a:rPr lang="pt-BR" b="1" dirty="0" smtClean="0">
                <a:solidFill>
                  <a:schemeClr val="bg1"/>
                </a:solidFill>
              </a:rPr>
              <a:t>  e colocamos 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mídia focado no público dela, </a:t>
            </a:r>
            <a:r>
              <a:rPr lang="pt-BR" b="1" dirty="0" err="1" smtClean="0">
                <a:solidFill>
                  <a:schemeClr val="bg1"/>
                </a:solidFill>
              </a:rPr>
              <a:t>bombou</a:t>
            </a:r>
            <a:r>
              <a:rPr lang="pt-BR" b="1" dirty="0" smtClean="0">
                <a:solidFill>
                  <a:schemeClr val="bg1"/>
                </a:solidFill>
              </a:rPr>
              <a:t>!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 smtClean="0">
                <a:solidFill>
                  <a:srgbClr val="DE1029"/>
                </a:solidFill>
              </a:rPr>
              <a:t>Insight: Podemos ter mais resultados como esse</a:t>
            </a:r>
          </a:p>
          <a:p>
            <a:r>
              <a:rPr lang="pt-BR" b="1" dirty="0">
                <a:solidFill>
                  <a:srgbClr val="DE1029"/>
                </a:solidFill>
              </a:rPr>
              <a:t>s</a:t>
            </a:r>
            <a:r>
              <a:rPr lang="pt-BR" b="1" dirty="0" smtClean="0">
                <a:solidFill>
                  <a:srgbClr val="DE1029"/>
                </a:solidFill>
              </a:rPr>
              <a:t>e outras </a:t>
            </a:r>
            <a:r>
              <a:rPr lang="pt-BR" b="1" dirty="0" err="1" smtClean="0">
                <a:solidFill>
                  <a:srgbClr val="DE1029"/>
                </a:solidFill>
              </a:rPr>
              <a:t>webcelebridades</a:t>
            </a:r>
            <a:r>
              <a:rPr lang="pt-BR" b="1" dirty="0" smtClean="0">
                <a:solidFill>
                  <a:srgbClr val="DE1029"/>
                </a:solidFill>
              </a:rPr>
              <a:t>/celebridades postarem</a:t>
            </a:r>
          </a:p>
          <a:p>
            <a:r>
              <a:rPr lang="pt-BR" b="1" dirty="0" smtClean="0">
                <a:solidFill>
                  <a:srgbClr val="DE1029"/>
                </a:solidFill>
              </a:rPr>
              <a:t>letras da banda. Lista de potenciais perfis: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 smtClean="0">
                <a:solidFill>
                  <a:srgbClr val="DE1029"/>
                </a:solidFill>
              </a:rPr>
              <a:t>Caiocastro</a:t>
            </a:r>
            <a:endParaRPr lang="pt-BR" b="1" dirty="0" smtClean="0">
              <a:solidFill>
                <a:srgbClr val="DE10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 smtClean="0">
                <a:solidFill>
                  <a:srgbClr val="DE1029"/>
                </a:solidFill>
              </a:rPr>
              <a:t>Jadeseba</a:t>
            </a:r>
            <a:endParaRPr lang="pt-BR" b="1" dirty="0" smtClean="0">
              <a:solidFill>
                <a:srgbClr val="DE10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 smtClean="0">
                <a:solidFill>
                  <a:srgbClr val="DE1029"/>
                </a:solidFill>
              </a:rPr>
              <a:t>Nahcardoso</a:t>
            </a:r>
            <a:endParaRPr lang="pt-BR" b="1" dirty="0" smtClean="0">
              <a:solidFill>
                <a:srgbClr val="DE10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 smtClean="0">
                <a:solidFill>
                  <a:srgbClr val="DE1029"/>
                </a:solidFill>
              </a:rPr>
              <a:t>Marcosmion</a:t>
            </a:r>
            <a:endParaRPr lang="pt-BR" b="1" dirty="0" smtClean="0">
              <a:solidFill>
                <a:srgbClr val="DE10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err="1" smtClean="0">
                <a:solidFill>
                  <a:srgbClr val="DE1029"/>
                </a:solidFill>
              </a:rPr>
              <a:t>Thaylaayala</a:t>
            </a:r>
            <a:endParaRPr lang="pt-BR" b="1" dirty="0" smtClean="0">
              <a:solidFill>
                <a:srgbClr val="DE1029"/>
              </a:solidFill>
            </a:endParaRPr>
          </a:p>
          <a:p>
            <a:endParaRPr lang="pt-BR" b="1" dirty="0" smtClean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898641" y="157655"/>
            <a:ext cx="7293359" cy="1656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/>
              <a:t>JULHO/2015 – Destaque</a:t>
            </a:r>
          </a:p>
          <a:p>
            <a:r>
              <a:rPr lang="pt-BR" sz="2000" dirty="0" smtClean="0"/>
              <a:t>Oportunidade (Público Isabela Freitas)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TOTAL DE R$9,99 INVESTIDOS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RESULTADO: 3.116 </a:t>
            </a:r>
            <a:r>
              <a:rPr lang="pt-BR" sz="2000" dirty="0" err="1" smtClean="0"/>
              <a:t>likes</a:t>
            </a:r>
            <a:r>
              <a:rPr lang="pt-BR" sz="2000" dirty="0" smtClean="0"/>
              <a:t> no post (Recorde de </a:t>
            </a:r>
            <a:r>
              <a:rPr lang="pt-BR" sz="2000" dirty="0" err="1" smtClean="0"/>
              <a:t>likes</a:t>
            </a:r>
            <a:r>
              <a:rPr lang="pt-BR" sz="2000" dirty="0" smtClean="0"/>
              <a:t>) e 229 </a:t>
            </a:r>
            <a:r>
              <a:rPr lang="pt-BR" sz="2000" dirty="0" err="1" smtClean="0"/>
              <a:t>shares</a:t>
            </a:r>
            <a:endParaRPr lang="pt-B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Custo médio de R$0,002 por envolvimento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 cstate="print"/>
          <a:srcRect l="17047" t="53368" r="57164" b="18702"/>
          <a:stretch/>
        </p:blipFill>
        <p:spPr>
          <a:xfrm>
            <a:off x="8511891" y="3274729"/>
            <a:ext cx="3537285" cy="239428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/>
          <a:srcRect l="31959" t="17158" r="47339" b="23754"/>
          <a:stretch/>
        </p:blipFill>
        <p:spPr>
          <a:xfrm>
            <a:off x="5901938" y="1972158"/>
            <a:ext cx="2609953" cy="465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038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ident unlimited 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8" name="Retângulo 17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57076" y="1073524"/>
            <a:ext cx="82903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Destaque de investimento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b="1" dirty="0">
                <a:solidFill>
                  <a:schemeClr val="bg1"/>
                </a:solidFill>
              </a:rPr>
              <a:t>Direcionamento</a:t>
            </a:r>
          </a:p>
          <a:p>
            <a:r>
              <a:rPr lang="pt-BR" dirty="0">
                <a:solidFill>
                  <a:schemeClr val="bg1"/>
                </a:solidFill>
              </a:rPr>
              <a:t>Localização: Brasil</a:t>
            </a:r>
          </a:p>
          <a:p>
            <a:r>
              <a:rPr lang="pt-BR" dirty="0">
                <a:solidFill>
                  <a:schemeClr val="bg1"/>
                </a:solidFill>
              </a:rPr>
              <a:t>Interesses: Rede Globo, caio castro ou </a:t>
            </a:r>
            <a:endParaRPr lang="pt-BR" dirty="0" smtClean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Caio </a:t>
            </a:r>
            <a:r>
              <a:rPr lang="pt-BR" dirty="0">
                <a:solidFill>
                  <a:schemeClr val="bg1"/>
                </a:solidFill>
              </a:rPr>
              <a:t>Castro</a:t>
            </a:r>
          </a:p>
          <a:p>
            <a:r>
              <a:rPr lang="pt-BR" dirty="0">
                <a:solidFill>
                  <a:schemeClr val="bg1"/>
                </a:solidFill>
              </a:rPr>
              <a:t>Idade: 13 a </a:t>
            </a:r>
            <a:r>
              <a:rPr lang="pt-BR" dirty="0" smtClean="0">
                <a:solidFill>
                  <a:schemeClr val="bg1"/>
                </a:solidFill>
              </a:rPr>
              <a:t>30</a:t>
            </a:r>
            <a:endParaRPr lang="pt-BR" b="1" dirty="0" smtClean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898641" y="157655"/>
            <a:ext cx="7293359" cy="1656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/>
              <a:t>JULHO/2015 – Destaque</a:t>
            </a:r>
          </a:p>
          <a:p>
            <a:r>
              <a:rPr lang="pt-BR" sz="2000" dirty="0" smtClean="0"/>
              <a:t>Estreia PLAYTV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TOTAL DE R$20 INVESTIDOS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RESULTADO: 627 </a:t>
            </a:r>
            <a:r>
              <a:rPr lang="pt-BR" sz="2000" dirty="0" err="1" smtClean="0"/>
              <a:t>likes</a:t>
            </a:r>
            <a:r>
              <a:rPr lang="pt-BR" sz="2000" dirty="0" smtClean="0"/>
              <a:t> no post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Custo médio de R$0,03 por envolvimento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/>
          <a:srcRect l="26270" t="17809" r="45873" b="21238"/>
          <a:stretch/>
        </p:blipFill>
        <p:spPr>
          <a:xfrm>
            <a:off x="6526583" y="1986356"/>
            <a:ext cx="3434716" cy="469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843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ident unlimited 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8" name="Retângulo 17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57076" y="1073524"/>
            <a:ext cx="829037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Destaque de investimento 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sz="1200" dirty="0">
                <a:solidFill>
                  <a:schemeClr val="bg1"/>
                </a:solidFill>
              </a:rPr>
              <a:t>Direcionamento</a:t>
            </a:r>
          </a:p>
          <a:p>
            <a:r>
              <a:rPr lang="pt-BR" sz="1200" dirty="0">
                <a:solidFill>
                  <a:schemeClr val="bg1"/>
                </a:solidFill>
              </a:rPr>
              <a:t>Local – morando em: Brasil: Diadema (+10 mi), </a:t>
            </a:r>
            <a:endParaRPr lang="pt-BR" sz="1200" dirty="0" smtClean="0">
              <a:solidFill>
                <a:schemeClr val="bg1"/>
              </a:solidFill>
            </a:endParaRPr>
          </a:p>
          <a:p>
            <a:r>
              <a:rPr lang="pt-BR" sz="1200" dirty="0" smtClean="0">
                <a:solidFill>
                  <a:schemeClr val="bg1"/>
                </a:solidFill>
              </a:rPr>
              <a:t>Guarulhos </a:t>
            </a:r>
            <a:r>
              <a:rPr lang="pt-BR" sz="1200" dirty="0">
                <a:solidFill>
                  <a:schemeClr val="bg1"/>
                </a:solidFill>
              </a:rPr>
              <a:t>(+10 mi), Mogi das Cruzes (+10 mi), </a:t>
            </a:r>
            <a:endParaRPr lang="pt-BR" sz="1200" dirty="0" smtClean="0">
              <a:solidFill>
                <a:schemeClr val="bg1"/>
              </a:solidFill>
            </a:endParaRPr>
          </a:p>
          <a:p>
            <a:r>
              <a:rPr lang="pt-BR" sz="1200" dirty="0" smtClean="0">
                <a:solidFill>
                  <a:schemeClr val="bg1"/>
                </a:solidFill>
              </a:rPr>
              <a:t>Osasco </a:t>
            </a:r>
            <a:r>
              <a:rPr lang="pt-BR" sz="1200" dirty="0">
                <a:solidFill>
                  <a:schemeClr val="bg1"/>
                </a:solidFill>
              </a:rPr>
              <a:t>(+10 mi), Santo André (+10 mi), </a:t>
            </a:r>
            <a:endParaRPr lang="pt-BR" sz="1200" dirty="0" smtClean="0">
              <a:solidFill>
                <a:schemeClr val="bg1"/>
              </a:solidFill>
            </a:endParaRPr>
          </a:p>
          <a:p>
            <a:r>
              <a:rPr lang="pt-BR" sz="1200" dirty="0" smtClean="0">
                <a:solidFill>
                  <a:schemeClr val="bg1"/>
                </a:solidFill>
              </a:rPr>
              <a:t>São </a:t>
            </a:r>
            <a:r>
              <a:rPr lang="pt-BR" sz="1200" dirty="0">
                <a:solidFill>
                  <a:schemeClr val="bg1"/>
                </a:solidFill>
              </a:rPr>
              <a:t>Bernardo do Campo (+10 mi), </a:t>
            </a:r>
            <a:endParaRPr lang="pt-BR" sz="1200" dirty="0" smtClean="0">
              <a:solidFill>
                <a:schemeClr val="bg1"/>
              </a:solidFill>
            </a:endParaRPr>
          </a:p>
          <a:p>
            <a:r>
              <a:rPr lang="pt-BR" sz="1200" dirty="0" smtClean="0">
                <a:solidFill>
                  <a:schemeClr val="bg1"/>
                </a:solidFill>
              </a:rPr>
              <a:t>São </a:t>
            </a:r>
            <a:r>
              <a:rPr lang="pt-BR" sz="1200" dirty="0">
                <a:solidFill>
                  <a:schemeClr val="bg1"/>
                </a:solidFill>
              </a:rPr>
              <a:t>Caetano do Sul (+10 mi), São Paulo (+10 mi) </a:t>
            </a:r>
            <a:endParaRPr lang="pt-BR" sz="1200" dirty="0" smtClean="0">
              <a:solidFill>
                <a:schemeClr val="bg1"/>
              </a:solidFill>
            </a:endParaRPr>
          </a:p>
          <a:p>
            <a:r>
              <a:rPr lang="pt-BR" sz="1200" dirty="0" smtClean="0">
                <a:solidFill>
                  <a:schemeClr val="bg1"/>
                </a:solidFill>
              </a:rPr>
              <a:t>São </a:t>
            </a:r>
            <a:r>
              <a:rPr lang="pt-BR" sz="1200" dirty="0">
                <a:solidFill>
                  <a:schemeClr val="bg1"/>
                </a:solidFill>
              </a:rPr>
              <a:t>Paulo</a:t>
            </a:r>
          </a:p>
          <a:p>
            <a:r>
              <a:rPr lang="pt-BR" sz="1200" dirty="0">
                <a:solidFill>
                  <a:schemeClr val="bg1"/>
                </a:solidFill>
              </a:rPr>
              <a:t>Idade: 18 a 65+</a:t>
            </a:r>
          </a:p>
          <a:p>
            <a:r>
              <a:rPr lang="pt-BR" sz="1200" dirty="0">
                <a:solidFill>
                  <a:schemeClr val="bg1"/>
                </a:solidFill>
              </a:rPr>
              <a:t>Incluindo: Pessoas que curtiram Aliados, </a:t>
            </a:r>
            <a:endParaRPr lang="pt-BR" sz="1200" dirty="0" smtClean="0">
              <a:solidFill>
                <a:schemeClr val="bg1"/>
              </a:solidFill>
            </a:endParaRPr>
          </a:p>
          <a:p>
            <a:r>
              <a:rPr lang="pt-BR" sz="1200" dirty="0" smtClean="0">
                <a:solidFill>
                  <a:schemeClr val="bg1"/>
                </a:solidFill>
              </a:rPr>
              <a:t>Amigos </a:t>
            </a:r>
            <a:r>
              <a:rPr lang="pt-BR" sz="1200" dirty="0">
                <a:solidFill>
                  <a:schemeClr val="bg1"/>
                </a:solidFill>
              </a:rPr>
              <a:t>de conexões: Amigos de pessoas conectadas a Aliados</a:t>
            </a:r>
          </a:p>
          <a:p>
            <a:endParaRPr lang="pt-BR" sz="1200" b="1" dirty="0" smtClean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898641" y="157655"/>
            <a:ext cx="7293359" cy="1656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/>
              <a:t>JULHO/2015 – Destaque</a:t>
            </a:r>
          </a:p>
          <a:p>
            <a:r>
              <a:rPr lang="pt-BR" sz="2000" dirty="0" smtClean="0"/>
              <a:t>SHOW ALIADOS (Na Mata Café)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TOTAL DE R$100 INVESTIDOS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RESULTADO: 676 </a:t>
            </a:r>
            <a:r>
              <a:rPr lang="pt-BR" sz="2000" dirty="0" err="1" smtClean="0"/>
              <a:t>likes</a:t>
            </a:r>
            <a:r>
              <a:rPr lang="pt-BR" sz="2000" dirty="0" smtClean="0"/>
              <a:t> no post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Custo médio de R$0,10 por envolvimento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/>
          <a:srcRect l="26151" t="17620" r="45754" b="8475"/>
          <a:stretch/>
        </p:blipFill>
        <p:spPr>
          <a:xfrm>
            <a:off x="7079314" y="1926038"/>
            <a:ext cx="2932011" cy="48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69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ident unlimited 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8" name="Retângulo 17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57076" y="1073524"/>
            <a:ext cx="82903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Destaque de investimento </a:t>
            </a:r>
          </a:p>
          <a:p>
            <a:endParaRPr lang="pt-BR" b="1" dirty="0" smtClean="0">
              <a:solidFill>
                <a:schemeClr val="bg1"/>
              </a:solidFill>
            </a:endParaRPr>
          </a:p>
          <a:p>
            <a:r>
              <a:rPr lang="pt-BR" sz="1200" dirty="0">
                <a:solidFill>
                  <a:schemeClr val="bg1"/>
                </a:solidFill>
              </a:rPr>
              <a:t>Direcionamento</a:t>
            </a:r>
          </a:p>
          <a:p>
            <a:r>
              <a:rPr lang="pt-BR" sz="1200" dirty="0">
                <a:solidFill>
                  <a:schemeClr val="bg1"/>
                </a:solidFill>
              </a:rPr>
              <a:t>Localização: Brasil</a:t>
            </a:r>
          </a:p>
          <a:p>
            <a:r>
              <a:rPr lang="pt-BR" sz="1200" dirty="0">
                <a:solidFill>
                  <a:schemeClr val="bg1"/>
                </a:solidFill>
              </a:rPr>
              <a:t>Interesses: Rede Globo, caio castro ou </a:t>
            </a:r>
            <a:endParaRPr lang="pt-BR" sz="1200" dirty="0" smtClean="0">
              <a:solidFill>
                <a:schemeClr val="bg1"/>
              </a:solidFill>
            </a:endParaRPr>
          </a:p>
          <a:p>
            <a:r>
              <a:rPr lang="pt-BR" sz="1200" dirty="0" smtClean="0">
                <a:solidFill>
                  <a:schemeClr val="bg1"/>
                </a:solidFill>
              </a:rPr>
              <a:t>Caio </a:t>
            </a:r>
            <a:r>
              <a:rPr lang="pt-BR" sz="1200" dirty="0">
                <a:solidFill>
                  <a:schemeClr val="bg1"/>
                </a:solidFill>
              </a:rPr>
              <a:t>Castro</a:t>
            </a:r>
          </a:p>
          <a:p>
            <a:r>
              <a:rPr lang="pt-BR" sz="1200" dirty="0">
                <a:solidFill>
                  <a:schemeClr val="bg1"/>
                </a:solidFill>
              </a:rPr>
              <a:t>Idade: 13 a 25</a:t>
            </a:r>
          </a:p>
          <a:p>
            <a:r>
              <a:rPr lang="pt-BR" sz="1200" dirty="0">
                <a:solidFill>
                  <a:schemeClr val="bg1"/>
                </a:solidFill>
              </a:rPr>
              <a:t>Gênero: </a:t>
            </a:r>
            <a:r>
              <a:rPr lang="pt-BR" sz="1200" dirty="0" smtClean="0">
                <a:solidFill>
                  <a:schemeClr val="bg1"/>
                </a:solidFill>
              </a:rPr>
              <a:t>Mulheres</a:t>
            </a:r>
            <a:endParaRPr lang="pt-BR" sz="1200" b="1" dirty="0" smtClean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898641" y="157655"/>
            <a:ext cx="7293359" cy="1656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/>
              <a:t>AGOSTO/2015 – Destaque</a:t>
            </a:r>
          </a:p>
          <a:p>
            <a:r>
              <a:rPr lang="pt-BR" sz="2000" dirty="0" smtClean="0"/>
              <a:t>Vídeo No Seu Coração (Fãs de Caio Castro)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TOTAL DE R$21 INVESTIDOS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RESULTADO: 584 </a:t>
            </a:r>
            <a:r>
              <a:rPr lang="pt-BR" sz="2000" dirty="0" err="1" smtClean="0"/>
              <a:t>likes</a:t>
            </a:r>
            <a:r>
              <a:rPr lang="pt-BR" sz="2000" dirty="0" smtClean="0"/>
              <a:t> no post (Recorde de </a:t>
            </a:r>
            <a:r>
              <a:rPr lang="pt-BR" sz="2000" dirty="0" err="1" smtClean="0"/>
              <a:t>likes</a:t>
            </a:r>
            <a:r>
              <a:rPr lang="pt-BR" sz="2000" dirty="0" smtClean="0"/>
              <a:t>) e 229 </a:t>
            </a:r>
            <a:r>
              <a:rPr lang="pt-BR" sz="2000" dirty="0" err="1" smtClean="0"/>
              <a:t>shares</a:t>
            </a:r>
            <a:endParaRPr lang="pt-B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Custo médio de R$0,02 por envolvimento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/>
          <a:srcRect l="26270" t="17429" r="45992" b="20667"/>
          <a:stretch/>
        </p:blipFill>
        <p:spPr>
          <a:xfrm>
            <a:off x="6903089" y="1972158"/>
            <a:ext cx="3284462" cy="458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098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ident unlimited 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8" name="Retângulo 17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57076" y="1073524"/>
            <a:ext cx="82903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Destaque de investimento</a:t>
            </a:r>
          </a:p>
          <a:p>
            <a:endParaRPr lang="pt-BR" b="1" dirty="0">
              <a:solidFill>
                <a:schemeClr val="bg1"/>
              </a:solidFill>
            </a:endParaRPr>
          </a:p>
          <a:p>
            <a:r>
              <a:rPr lang="pt-BR" sz="1200" dirty="0">
                <a:solidFill>
                  <a:schemeClr val="bg1"/>
                </a:solidFill>
              </a:rPr>
              <a:t>Direcionamento</a:t>
            </a:r>
          </a:p>
          <a:p>
            <a:r>
              <a:rPr lang="pt-BR" sz="1200" dirty="0">
                <a:solidFill>
                  <a:schemeClr val="bg1"/>
                </a:solidFill>
              </a:rPr>
              <a:t>Localização: Brasil</a:t>
            </a:r>
          </a:p>
          <a:p>
            <a:r>
              <a:rPr lang="pt-BR" sz="1200" dirty="0">
                <a:solidFill>
                  <a:schemeClr val="bg1"/>
                </a:solidFill>
              </a:rPr>
              <a:t>Idade: 18 a 65+</a:t>
            </a:r>
          </a:p>
          <a:p>
            <a:r>
              <a:rPr lang="pt-BR" sz="1200" dirty="0">
                <a:solidFill>
                  <a:schemeClr val="bg1"/>
                </a:solidFill>
              </a:rPr>
              <a:t>Incluindo: Pessoas que curtiram Aliados, </a:t>
            </a:r>
            <a:endParaRPr lang="pt-BR" sz="1200" dirty="0" smtClean="0">
              <a:solidFill>
                <a:schemeClr val="bg1"/>
              </a:solidFill>
            </a:endParaRPr>
          </a:p>
          <a:p>
            <a:r>
              <a:rPr lang="pt-BR" sz="1200" dirty="0" smtClean="0">
                <a:solidFill>
                  <a:schemeClr val="bg1"/>
                </a:solidFill>
              </a:rPr>
              <a:t>Amigos </a:t>
            </a:r>
            <a:r>
              <a:rPr lang="pt-BR" sz="1200" dirty="0">
                <a:solidFill>
                  <a:schemeClr val="bg1"/>
                </a:solidFill>
              </a:rPr>
              <a:t>de conexões: Amigos de pessoas </a:t>
            </a:r>
            <a:endParaRPr lang="pt-BR" sz="1200" dirty="0" smtClean="0">
              <a:solidFill>
                <a:schemeClr val="bg1"/>
              </a:solidFill>
            </a:endParaRPr>
          </a:p>
          <a:p>
            <a:r>
              <a:rPr lang="pt-BR" sz="1200" dirty="0" smtClean="0">
                <a:solidFill>
                  <a:schemeClr val="bg1"/>
                </a:solidFill>
              </a:rPr>
              <a:t>conectadas </a:t>
            </a:r>
            <a:r>
              <a:rPr lang="pt-BR" sz="1200" dirty="0">
                <a:solidFill>
                  <a:schemeClr val="bg1"/>
                </a:solidFill>
              </a:rPr>
              <a:t>a Aliados</a:t>
            </a:r>
          </a:p>
          <a:p>
            <a:endParaRPr lang="pt-BR" b="1" dirty="0" smtClean="0">
              <a:solidFill>
                <a:schemeClr val="bg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898641" y="157655"/>
            <a:ext cx="7293359" cy="16568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/>
              <a:t>AGOSTO/2015 – Destaque</a:t>
            </a:r>
          </a:p>
          <a:p>
            <a:r>
              <a:rPr lang="pt-BR" sz="2000" dirty="0" smtClean="0"/>
              <a:t>ALIADOS NA TV – CHEGA MAIS (REDE TV)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TOTAL DE R$20 INVESTIDOS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RESULTADO: 936 </a:t>
            </a:r>
            <a:r>
              <a:rPr lang="pt-BR" sz="2000" dirty="0" err="1" smtClean="0"/>
              <a:t>likes</a:t>
            </a:r>
            <a:r>
              <a:rPr lang="pt-BR" sz="2000" dirty="0" smtClean="0"/>
              <a:t> no post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Custo médio de R$0,02 por envolvimento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/>
          <a:srcRect l="26270" t="17809" r="45754" b="8667"/>
          <a:stretch/>
        </p:blipFill>
        <p:spPr>
          <a:xfrm>
            <a:off x="6626712" y="1972158"/>
            <a:ext cx="3837215" cy="630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727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ident unlimited 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7" name="Retângulo 16"/>
          <p:cNvSpPr/>
          <p:nvPr/>
        </p:nvSpPr>
        <p:spPr>
          <a:xfrm>
            <a:off x="457076" y="48239"/>
            <a:ext cx="3413050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4400" b="1" dirty="0" smtClean="0">
                <a:solidFill>
                  <a:srgbClr val="EE345B"/>
                </a:solidFill>
              </a:rPr>
              <a:t>ALIADOS</a:t>
            </a:r>
          </a:p>
          <a:p>
            <a:r>
              <a:rPr lang="pt-BR" altLang="pt-BR" dirty="0" smtClean="0">
                <a:solidFill>
                  <a:srgbClr val="A6A6A6"/>
                </a:solidFill>
              </a:rPr>
              <a:t>AMPLIFICAÇÃO EM REDES SOCIAIS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457076" y="1073524"/>
            <a:ext cx="8290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INVESTIMENTO MÍDIA / FACEBOOK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Posts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5717014" y="655954"/>
            <a:ext cx="6474986" cy="417570"/>
          </a:xfrm>
          <a:prstGeom prst="rect">
            <a:avLst/>
          </a:prstGeom>
          <a:solidFill>
            <a:srgbClr val="EE345B"/>
          </a:solidFill>
          <a:ln>
            <a:solidFill>
              <a:srgbClr val="EE34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dirty="0" smtClean="0"/>
              <a:t>JULHO/AGOSTO/2015 – 27 posts com mídia (Ticados)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53159" y="1983126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VÍDEO &gt;</a:t>
            </a:r>
            <a:endParaRPr lang="pt-BR" sz="1100" dirty="0"/>
          </a:p>
        </p:txBody>
      </p:sp>
      <p:sp>
        <p:nvSpPr>
          <p:cNvPr id="12" name="Retângulo 11"/>
          <p:cNvSpPr/>
          <p:nvPr/>
        </p:nvSpPr>
        <p:spPr>
          <a:xfrm>
            <a:off x="53158" y="2366051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TV &gt;</a:t>
            </a:r>
            <a:endParaRPr lang="pt-BR" sz="1100" dirty="0"/>
          </a:p>
        </p:txBody>
      </p:sp>
      <p:sp>
        <p:nvSpPr>
          <p:cNvPr id="13" name="Retângulo 12"/>
          <p:cNvSpPr/>
          <p:nvPr/>
        </p:nvSpPr>
        <p:spPr>
          <a:xfrm>
            <a:off x="53157" y="2692784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SP &gt;</a:t>
            </a:r>
            <a:endParaRPr lang="pt-BR" sz="1100" dirty="0"/>
          </a:p>
        </p:txBody>
      </p:sp>
      <p:sp>
        <p:nvSpPr>
          <p:cNvPr id="14" name="Retângulo 13"/>
          <p:cNvSpPr/>
          <p:nvPr/>
        </p:nvSpPr>
        <p:spPr>
          <a:xfrm>
            <a:off x="53156" y="3051416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POST &gt;</a:t>
            </a:r>
            <a:endParaRPr lang="pt-BR" sz="1100" dirty="0"/>
          </a:p>
        </p:txBody>
      </p:sp>
      <p:sp>
        <p:nvSpPr>
          <p:cNvPr id="15" name="Retângulo 14"/>
          <p:cNvSpPr/>
          <p:nvPr/>
        </p:nvSpPr>
        <p:spPr>
          <a:xfrm>
            <a:off x="53155" y="3399933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POST &gt;</a:t>
            </a:r>
            <a:endParaRPr lang="pt-BR" sz="1100" dirty="0"/>
          </a:p>
        </p:txBody>
      </p:sp>
      <p:sp>
        <p:nvSpPr>
          <p:cNvPr id="16" name="Retângulo 15"/>
          <p:cNvSpPr/>
          <p:nvPr/>
        </p:nvSpPr>
        <p:spPr>
          <a:xfrm>
            <a:off x="53154" y="3747414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SP &gt;</a:t>
            </a:r>
            <a:endParaRPr lang="pt-BR" sz="1100" dirty="0"/>
          </a:p>
        </p:txBody>
      </p:sp>
      <p:sp>
        <p:nvSpPr>
          <p:cNvPr id="20" name="Retângulo 19"/>
          <p:cNvSpPr/>
          <p:nvPr/>
        </p:nvSpPr>
        <p:spPr>
          <a:xfrm>
            <a:off x="53153" y="4094895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SP &gt;</a:t>
            </a:r>
            <a:endParaRPr lang="pt-BR" sz="1100" dirty="0"/>
          </a:p>
        </p:txBody>
      </p:sp>
      <p:sp>
        <p:nvSpPr>
          <p:cNvPr id="21" name="Retângulo 20"/>
          <p:cNvSpPr/>
          <p:nvPr/>
        </p:nvSpPr>
        <p:spPr>
          <a:xfrm>
            <a:off x="53152" y="4442376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SP &gt;</a:t>
            </a:r>
            <a:endParaRPr lang="pt-BR" sz="1100" dirty="0"/>
          </a:p>
        </p:txBody>
      </p:sp>
      <p:sp>
        <p:nvSpPr>
          <p:cNvPr id="22" name="Retângulo 21"/>
          <p:cNvSpPr/>
          <p:nvPr/>
        </p:nvSpPr>
        <p:spPr>
          <a:xfrm>
            <a:off x="53151" y="4779742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SP &gt;</a:t>
            </a:r>
            <a:endParaRPr lang="pt-BR" sz="1100" dirty="0"/>
          </a:p>
        </p:txBody>
      </p:sp>
      <p:sp>
        <p:nvSpPr>
          <p:cNvPr id="23" name="Retângulo 22"/>
          <p:cNvSpPr/>
          <p:nvPr/>
        </p:nvSpPr>
        <p:spPr>
          <a:xfrm>
            <a:off x="53150" y="5128259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POST &gt;</a:t>
            </a:r>
            <a:endParaRPr lang="pt-BR" sz="1100" dirty="0"/>
          </a:p>
        </p:txBody>
      </p:sp>
      <p:sp>
        <p:nvSpPr>
          <p:cNvPr id="24" name="Retângulo 23"/>
          <p:cNvSpPr/>
          <p:nvPr/>
        </p:nvSpPr>
        <p:spPr>
          <a:xfrm>
            <a:off x="53149" y="5480354"/>
            <a:ext cx="14528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altLang="pt-BR" sz="1100" b="1" dirty="0" smtClean="0">
                <a:solidFill>
                  <a:srgbClr val="EE345B"/>
                </a:solidFill>
              </a:rPr>
              <a:t>SHOW SP&gt;</a:t>
            </a:r>
            <a:endParaRPr lang="pt-BR" sz="11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/>
          <a:srcRect l="370" t="32518" r="18025" b="17506"/>
          <a:stretch/>
        </p:blipFill>
        <p:spPr>
          <a:xfrm>
            <a:off x="1566401" y="1659944"/>
            <a:ext cx="10632885" cy="40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722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626</Words>
  <Application>Microsoft Office PowerPoint</Application>
  <PresentationFormat>Personalizar</PresentationFormat>
  <Paragraphs>162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Publicis Groupe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Aleo</dc:creator>
  <cp:lastModifiedBy>Convidado</cp:lastModifiedBy>
  <cp:revision>30</cp:revision>
  <dcterms:created xsi:type="dcterms:W3CDTF">2015-06-01T16:45:26Z</dcterms:created>
  <dcterms:modified xsi:type="dcterms:W3CDTF">2015-11-16T18:13:36Z</dcterms:modified>
</cp:coreProperties>
</file>